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6"/>
  </p:handoutMasterIdLst>
  <p:sldIdLst>
    <p:sldId id="566" r:id="rId2"/>
    <p:sldId id="586" r:id="rId3"/>
    <p:sldId id="439" r:id="rId4"/>
    <p:sldId id="545" r:id="rId5"/>
    <p:sldId id="440" r:id="rId6"/>
    <p:sldId id="441" r:id="rId7"/>
    <p:sldId id="495" r:id="rId8"/>
    <p:sldId id="442" r:id="rId9"/>
    <p:sldId id="546" r:id="rId10"/>
    <p:sldId id="443" r:id="rId11"/>
    <p:sldId id="547" r:id="rId12"/>
    <p:sldId id="444" r:id="rId13"/>
    <p:sldId id="548" r:id="rId14"/>
    <p:sldId id="445" r:id="rId15"/>
    <p:sldId id="446" r:id="rId16"/>
    <p:sldId id="549" r:id="rId17"/>
    <p:sldId id="575" r:id="rId18"/>
    <p:sldId id="447" r:id="rId19"/>
    <p:sldId id="550" r:id="rId20"/>
    <p:sldId id="587" r:id="rId21"/>
    <p:sldId id="449" r:id="rId22"/>
    <p:sldId id="496" r:id="rId23"/>
    <p:sldId id="588" r:id="rId24"/>
    <p:sldId id="450" r:id="rId25"/>
    <p:sldId id="497" r:id="rId26"/>
    <p:sldId id="589" r:id="rId27"/>
    <p:sldId id="552" r:id="rId28"/>
    <p:sldId id="498" r:id="rId29"/>
    <p:sldId id="590" r:id="rId30"/>
    <p:sldId id="499" r:id="rId31"/>
    <p:sldId id="591" r:id="rId32"/>
    <p:sldId id="500" r:id="rId33"/>
    <p:sldId id="592" r:id="rId34"/>
    <p:sldId id="501" r:id="rId35"/>
    <p:sldId id="593" r:id="rId36"/>
    <p:sldId id="502" r:id="rId37"/>
    <p:sldId id="594" r:id="rId38"/>
    <p:sldId id="451" r:id="rId39"/>
    <p:sldId id="553" r:id="rId40"/>
    <p:sldId id="503" r:id="rId41"/>
    <p:sldId id="595" r:id="rId42"/>
    <p:sldId id="452" r:id="rId43"/>
    <p:sldId id="504" r:id="rId44"/>
    <p:sldId id="576" r:id="rId45"/>
  </p:sldIdLst>
  <p:sldSz cx="9144000" cy="5143500" type="screen16x9"/>
  <p:notesSz cx="92710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24E105"/>
    <a:srgbClr val="F99107"/>
    <a:srgbClr val="CC0000"/>
    <a:srgbClr val="AC2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8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18136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0758" y="0"/>
            <a:ext cx="4018136" cy="349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09E78-FFC5-4699-96B2-EE373E2ECD6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34554"/>
            <a:ext cx="4018136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0758" y="6634554"/>
            <a:ext cx="4018136" cy="349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BF2E5-7D39-464C-9FF3-85752473BB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6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3" y="1"/>
            <a:ext cx="9143999" cy="385157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16886"/>
            <a:ext cx="8839200" cy="1255014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5400" b="1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371600"/>
            <a:ext cx="8839200" cy="1124712"/>
          </a:xfrm>
        </p:spPr>
        <p:txBody>
          <a:bodyPr lIns="118872" tIns="0" rIns="45720" bIns="0" anchor="b"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384625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90" y="0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05980"/>
            <a:ext cx="19050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4783095"/>
            <a:ext cx="3836404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6586"/>
            <a:ext cx="8991600" cy="939546"/>
          </a:xfrm>
        </p:spPr>
        <p:txBody>
          <a:bodyPr>
            <a:normAutofit/>
          </a:bodyPr>
          <a:lstStyle>
            <a:lvl1pPr>
              <a:defRPr sz="48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8991600" cy="38099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4000"/>
            </a:lvl1pPr>
            <a:lvl2pPr>
              <a:spcBef>
                <a:spcPts val="0"/>
              </a:spcBef>
              <a:spcAft>
                <a:spcPts val="1800"/>
              </a:spcAft>
              <a:defRPr sz="3600"/>
            </a:lvl2pPr>
            <a:lvl3pPr>
              <a:spcBef>
                <a:spcPts val="0"/>
              </a:spcBef>
              <a:spcAft>
                <a:spcPts val="1800"/>
              </a:spcAft>
              <a:defRPr sz="3200"/>
            </a:lvl3pPr>
            <a:lvl4pPr>
              <a:spcBef>
                <a:spcPts val="0"/>
              </a:spcBef>
              <a:spcAft>
                <a:spcPts val="1800"/>
              </a:spcAft>
              <a:defRPr sz="2800"/>
            </a:lvl4pPr>
            <a:lvl5pPr>
              <a:spcBef>
                <a:spcPts val="0"/>
              </a:spcBef>
              <a:spcAft>
                <a:spcPts val="1800"/>
              </a:spcAft>
              <a:defRPr sz="2800"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195189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1951890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89154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371600"/>
            <a:ext cx="8022336" cy="51435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0452"/>
            <a:ext cx="4038600" cy="3467862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0452"/>
            <a:ext cx="4038600" cy="3467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4242"/>
            <a:ext cx="4040188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134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4242"/>
            <a:ext cx="4041775" cy="536516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37134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14300"/>
            <a:ext cx="2523744" cy="733806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9" y="1307351"/>
            <a:ext cx="5920641" cy="34191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297514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090422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16586"/>
            <a:ext cx="2525150" cy="733806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8" y="1113606"/>
            <a:ext cx="6247397" cy="4029894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296162"/>
            <a:ext cx="2468880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877824"/>
            <a:ext cx="2523744" cy="150876"/>
          </a:xfrm>
        </p:spPr>
        <p:txBody>
          <a:bodyPr/>
          <a:lstStyle/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877824"/>
            <a:ext cx="5193792" cy="150876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877824"/>
            <a:ext cx="733864" cy="150876"/>
          </a:xfrm>
        </p:spPr>
        <p:txBody>
          <a:bodyPr/>
          <a:lstStyle/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6921"/>
            <a:ext cx="9144000" cy="3429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3" y="0"/>
            <a:ext cx="9143999" cy="10753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1"/>
            <a:ext cx="8229600" cy="938297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395"/>
            <a:ext cx="8229600" cy="3469207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7749"/>
            <a:ext cx="2133600" cy="20574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F44D44-9363-44D9-BF44-2DC426B5E289}" type="datetimeFigureOut">
              <a:rPr lang="en-US" smtClean="0"/>
              <a:pPr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9" y="4857749"/>
            <a:ext cx="5507719" cy="20574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4857749"/>
            <a:ext cx="733864" cy="20574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44102D6-1869-49BC-A2BD-FEBC0F7A32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cobuild.com/books-and-films/science/ChemistryHistory/episode-1.html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Section 4: 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4: Atoms and Elements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Metals occupy the left side of the periodic table and have similar properties. 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conductors of heat and </a:t>
            </a:r>
            <a:r>
              <a:rPr lang="en-US" dirty="0" smtClean="0"/>
              <a:t>electricity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be pounded into flat sheets (malleability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be drawn into wires (ductility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often </a:t>
            </a:r>
            <a:r>
              <a:rPr lang="en-US" dirty="0"/>
              <a:t>shiny (lustrous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tend </a:t>
            </a:r>
            <a:r>
              <a:rPr lang="en-US" dirty="0"/>
              <a:t>to lose electrons when they undergo chemical </a:t>
            </a:r>
            <a:r>
              <a:rPr lang="en-US" dirty="0" smtClean="0"/>
              <a:t>changes</a:t>
            </a:r>
            <a:endParaRPr lang="en-US" dirty="0"/>
          </a:p>
          <a:p>
            <a:pPr lvl="1"/>
            <a:r>
              <a:rPr lang="en-US" dirty="0" smtClean="0"/>
              <a:t>mostly solid at room temperature</a:t>
            </a:r>
          </a:p>
          <a:p>
            <a:pPr lvl="2"/>
            <a:r>
              <a:rPr lang="en-US" dirty="0" smtClean="0"/>
              <a:t>Except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Mercury (Hg)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Nonmetals occupy the upper right side of the periodic table. </a:t>
            </a:r>
          </a:p>
          <a:p>
            <a:r>
              <a:rPr lang="en-US" dirty="0"/>
              <a:t>The dividing line between metals and nonmetals is the zigzag diagonal line running from boron to astatine. </a:t>
            </a:r>
          </a:p>
          <a:p>
            <a:r>
              <a:rPr lang="en-US" dirty="0"/>
              <a:t>Nonmetals have more varied properties; some </a:t>
            </a:r>
            <a:r>
              <a:rPr lang="en-US" dirty="0" smtClean="0"/>
              <a:t>are dull, brittle </a:t>
            </a:r>
            <a:r>
              <a:rPr lang="en-US" dirty="0"/>
              <a:t>solids at room temperature, while others are gases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Br is a liquid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As </a:t>
            </a:r>
            <a:r>
              <a:rPr lang="en-US" dirty="0"/>
              <a:t>a whole, nonmetals tend to be poor conductors of heat and electricity.</a:t>
            </a:r>
          </a:p>
          <a:p>
            <a:pPr>
              <a:lnSpc>
                <a:spcPct val="110000"/>
              </a:lnSpc>
            </a:pPr>
            <a:r>
              <a:rPr lang="en-US" dirty="0"/>
              <a:t>Nonmetals tend to gain electrons when they undergo chemical changes.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1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Metalloids</a:t>
            </a:r>
            <a:r>
              <a:rPr lang="en-US" b="1" dirty="0"/>
              <a:t> </a:t>
            </a:r>
            <a:r>
              <a:rPr lang="en-US" dirty="0"/>
              <a:t>lie along the zigzag diagonal line dividing metals and nonmetals.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called </a:t>
            </a:r>
            <a:r>
              <a:rPr lang="en-US" dirty="0" smtClean="0"/>
              <a:t>semimetals</a:t>
            </a:r>
          </a:p>
          <a:p>
            <a:pPr lvl="1"/>
            <a:r>
              <a:rPr lang="en-US" dirty="0" smtClean="0"/>
              <a:t>display </a:t>
            </a:r>
            <a:r>
              <a:rPr lang="en-US" dirty="0"/>
              <a:t>mixed </a:t>
            </a:r>
            <a:r>
              <a:rPr lang="en-US" dirty="0" smtClean="0"/>
              <a:t>properties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5791200" cy="38099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2800" dirty="0"/>
              <a:t>Metalloids are also called </a:t>
            </a:r>
            <a:r>
              <a:rPr lang="en-US" sz="2800" b="1" dirty="0"/>
              <a:t>semiconductors</a:t>
            </a:r>
            <a:r>
              <a:rPr lang="en-US" sz="2800" dirty="0"/>
              <a:t> because of their intermediate electrical conductivity, which can be changed and controlled.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This property makes semiconductors useful in the manufacture of electronic devices that are central to computers, cell phones, and other modern gadgets. </a:t>
            </a:r>
            <a:endParaRPr lang="en-US" sz="2800" dirty="0" smtClean="0"/>
          </a:p>
        </p:txBody>
      </p:sp>
      <p:pic>
        <p:nvPicPr>
          <p:cNvPr id="4" name="Picture 2" descr="C:\Documents and Settings\GEX\Desktop\IRDVD\52036 LECTURES\Ch04\04_Pg105_Un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143" y="1123950"/>
            <a:ext cx="3205857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Metalloids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Not as malleable as metals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Not as brittle as nonmetals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Silicon, arsenic, and germanium are good examples of metalloids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6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Classify each element as a metal, nonmetal, or metalloid.</a:t>
            </a:r>
          </a:p>
          <a:p>
            <a:pPr lvl="1"/>
            <a:r>
              <a:rPr lang="en-US" dirty="0" smtClean="0"/>
              <a:t>Ba</a:t>
            </a:r>
          </a:p>
          <a:p>
            <a:pPr lvl="1"/>
            <a:r>
              <a:rPr lang="en-US" dirty="0" smtClean="0"/>
              <a:t>Br</a:t>
            </a:r>
          </a:p>
          <a:p>
            <a:pPr lvl="1"/>
            <a:r>
              <a:rPr lang="en-US" dirty="0" smtClean="0"/>
              <a:t>O</a:t>
            </a:r>
          </a:p>
          <a:p>
            <a:pPr lvl="1"/>
            <a:r>
              <a:rPr lang="en-US" dirty="0" err="1" smtClean="0"/>
              <a:t>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655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main group elements, properties can generally be predicted based on the element’s </a:t>
            </a:r>
            <a:r>
              <a:rPr lang="en-US" dirty="0" smtClean="0"/>
              <a:t>position.</a:t>
            </a:r>
          </a:p>
          <a:p>
            <a:r>
              <a:rPr lang="en-US" dirty="0" smtClean="0"/>
              <a:t>In </a:t>
            </a:r>
            <a:r>
              <a:rPr lang="en-US" dirty="0"/>
              <a:t>transition elements, properties tend to be less predictable based on the element’s position.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9"/>
          <a:stretch>
            <a:fillRect/>
          </a:stretch>
        </p:blipFill>
        <p:spPr bwMode="auto">
          <a:xfrm>
            <a:off x="0" y="0"/>
            <a:ext cx="9144001" cy="5068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metals, nonmetals, and metalloids.</a:t>
            </a:r>
          </a:p>
          <a:p>
            <a:r>
              <a:rPr lang="en-US" dirty="0" smtClean="0"/>
              <a:t>Use </a:t>
            </a:r>
            <a:r>
              <a:rPr lang="en-US" dirty="0"/>
              <a:t>the periodic table to classify elements by group.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55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3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Alkali </a:t>
            </a:r>
            <a:r>
              <a:rPr lang="en-US" dirty="0"/>
              <a:t>Metals – Group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5867400" cy="3809999"/>
          </a:xfrm>
        </p:spPr>
        <p:txBody>
          <a:bodyPr>
            <a:normAutofit/>
          </a:bodyPr>
          <a:lstStyle/>
          <a:p>
            <a:r>
              <a:rPr lang="en-US" dirty="0"/>
              <a:t>The alkali metals include </a:t>
            </a:r>
            <a:r>
              <a:rPr lang="en-US" dirty="0" smtClean="0"/>
              <a:t>lithium, sodium, potassium</a:t>
            </a:r>
            <a:r>
              <a:rPr lang="en-US" dirty="0"/>
              <a:t>, rubidium, and cesium. </a:t>
            </a:r>
          </a:p>
          <a:p>
            <a:endParaRPr lang="en-US" dirty="0"/>
          </a:p>
        </p:txBody>
      </p:sp>
      <p:pic>
        <p:nvPicPr>
          <p:cNvPr id="4" name="Picture 2" descr="C:\Documents and Settings\GEX\Desktop\IRDVD\52036 LECTURES\Ch04\04_Pg106_UnFigure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8"/>
          <a:stretch/>
        </p:blipFill>
        <p:spPr bwMode="auto">
          <a:xfrm>
            <a:off x="6248400" y="1200150"/>
            <a:ext cx="2743767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9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 – Group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Shared Properties:</a:t>
            </a:r>
          </a:p>
          <a:p>
            <a:pPr lvl="1"/>
            <a:r>
              <a:rPr lang="en-US" dirty="0" smtClean="0"/>
              <a:t>Silvery </a:t>
            </a:r>
            <a:r>
              <a:rPr lang="en-US" dirty="0"/>
              <a:t>metallic appearance</a:t>
            </a:r>
          </a:p>
          <a:p>
            <a:pPr lvl="1"/>
            <a:r>
              <a:rPr lang="en-US" dirty="0"/>
              <a:t>Very soft</a:t>
            </a:r>
          </a:p>
          <a:p>
            <a:pPr lvl="1"/>
            <a:r>
              <a:rPr lang="en-US" dirty="0"/>
              <a:t>Low melting points compared to other metals</a:t>
            </a:r>
          </a:p>
          <a:p>
            <a:pPr lvl="1"/>
            <a:r>
              <a:rPr lang="en-US" dirty="0"/>
              <a:t>Very reactive – not found in nature as free metals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733" r="80684" b="84751"/>
          <a:stretch/>
        </p:blipFill>
        <p:spPr bwMode="auto">
          <a:xfrm>
            <a:off x="670956" y="402330"/>
            <a:ext cx="1084521" cy="3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8200" y="858662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5270" y="1176482"/>
            <a:ext cx="502920" cy="2633472"/>
          </a:xfrm>
          <a:prstGeom prst="rect">
            <a:avLst/>
          </a:prstGeom>
          <a:solidFill>
            <a:srgbClr val="F9910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 – Group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6629400" cy="3809999"/>
          </a:xfrm>
        </p:spPr>
        <p:txBody>
          <a:bodyPr>
            <a:normAutofit/>
          </a:bodyPr>
          <a:lstStyle/>
          <a:p>
            <a:r>
              <a:rPr lang="en-US" dirty="0"/>
              <a:t>The alkaline earth metals include beryllium, </a:t>
            </a:r>
            <a:r>
              <a:rPr lang="en-US" dirty="0" smtClean="0"/>
              <a:t>magnesium, calcium, strontium</a:t>
            </a:r>
            <a:r>
              <a:rPr lang="en-US" dirty="0"/>
              <a:t>, and barium.</a:t>
            </a:r>
          </a:p>
          <a:p>
            <a:endParaRPr lang="en-US" dirty="0"/>
          </a:p>
        </p:txBody>
      </p:sp>
      <p:pic>
        <p:nvPicPr>
          <p:cNvPr id="4" name="Picture 2" descr="C:\Documents and Settings\GEX\Desktop\IRDVD\52036 LECTURES\Ch04\04_Pg107_UnFigure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5"/>
          <a:stretch/>
        </p:blipFill>
        <p:spPr bwMode="auto">
          <a:xfrm>
            <a:off x="6858000" y="1122682"/>
            <a:ext cx="2150948" cy="402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4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 – Group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Shared Properties: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Silvery-white</a:t>
            </a:r>
            <a:r>
              <a:rPr lang="en-US" dirty="0"/>
              <a:t>, metallic appearance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Harder and denser than alkali metals, but still relatively soft</a:t>
            </a:r>
            <a:endParaRPr lang="en-US" sz="3200" dirty="0"/>
          </a:p>
          <a:p>
            <a:pPr lvl="1">
              <a:spcAft>
                <a:spcPts val="1200"/>
              </a:spcAft>
            </a:pPr>
            <a:r>
              <a:rPr lang="en-US" dirty="0"/>
              <a:t>Higher melting and boiling points than alkali metals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Not as reactive as alkali metals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08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733" r="80684" b="84751"/>
          <a:stretch/>
        </p:blipFill>
        <p:spPr bwMode="auto">
          <a:xfrm>
            <a:off x="670956" y="402330"/>
            <a:ext cx="1084521" cy="3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8200" y="858662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5270" y="1176482"/>
            <a:ext cx="502920" cy="2633472"/>
          </a:xfrm>
          <a:prstGeom prst="rect">
            <a:avLst/>
          </a:prstGeom>
          <a:solidFill>
            <a:srgbClr val="F9910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37280" r="50733" b="58552"/>
          <a:stretch/>
        </p:blipFill>
        <p:spPr bwMode="auto">
          <a:xfrm>
            <a:off x="2783823" y="1542742"/>
            <a:ext cx="1528877" cy="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483759" y="-597285"/>
            <a:ext cx="205206" cy="5019276"/>
          </a:xfrm>
          <a:prstGeom prst="rightBrace">
            <a:avLst>
              <a:gd name="adj1" fmla="val 264999"/>
              <a:gd name="adj2" fmla="val 498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5388" y="2038350"/>
            <a:ext cx="5040612" cy="1771604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682" t="79420" r="81206" b="15557"/>
          <a:stretch/>
        </p:blipFill>
        <p:spPr bwMode="auto">
          <a:xfrm>
            <a:off x="64933" y="4171950"/>
            <a:ext cx="784533" cy="1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746" t="89407" r="81206" b="4862"/>
          <a:stretch/>
        </p:blipFill>
        <p:spPr bwMode="auto">
          <a:xfrm>
            <a:off x="150119" y="4601260"/>
            <a:ext cx="614160" cy="1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076724" y="4007463"/>
            <a:ext cx="7040880" cy="457200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5388" y="4464663"/>
            <a:ext cx="7040880" cy="457200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 – Groups 3-12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 lanthanides and actinides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82" t="5438" r="3551"/>
          <a:stretch>
            <a:fillRect/>
          </a:stretch>
        </p:blipFill>
        <p:spPr bwMode="auto">
          <a:xfrm>
            <a:off x="990600" y="1885950"/>
            <a:ext cx="7162800" cy="31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07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 – Groups 3-12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Generally good conductors</a:t>
            </a:r>
          </a:p>
          <a:p>
            <a:r>
              <a:rPr lang="en-US" dirty="0" smtClean="0"/>
              <a:t>High densities and high melting points</a:t>
            </a:r>
          </a:p>
          <a:p>
            <a:r>
              <a:rPr lang="en-US" dirty="0" smtClean="0"/>
              <a:t>Properties are harder to predict than main group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733" r="80684" b="84751"/>
          <a:stretch/>
        </p:blipFill>
        <p:spPr bwMode="auto">
          <a:xfrm>
            <a:off x="670956" y="402330"/>
            <a:ext cx="1084521" cy="3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8200" y="858662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5270" y="1176482"/>
            <a:ext cx="502920" cy="2633472"/>
          </a:xfrm>
          <a:prstGeom prst="rect">
            <a:avLst/>
          </a:pr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37280" r="50733" b="58552"/>
          <a:stretch/>
        </p:blipFill>
        <p:spPr bwMode="auto">
          <a:xfrm>
            <a:off x="2783823" y="1542742"/>
            <a:ext cx="1528877" cy="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483759" y="-597285"/>
            <a:ext cx="205206" cy="5019276"/>
          </a:xfrm>
          <a:prstGeom prst="rightBrace">
            <a:avLst>
              <a:gd name="adj1" fmla="val 264999"/>
              <a:gd name="adj2" fmla="val 498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5388" y="2038350"/>
            <a:ext cx="5040612" cy="1771604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682" t="79420" r="81206" b="15557"/>
          <a:stretch/>
        </p:blipFill>
        <p:spPr bwMode="auto">
          <a:xfrm>
            <a:off x="64933" y="4171950"/>
            <a:ext cx="784533" cy="1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746" t="89407" r="81206" b="4862"/>
          <a:stretch/>
        </p:blipFill>
        <p:spPr bwMode="auto">
          <a:xfrm>
            <a:off x="150119" y="4601260"/>
            <a:ext cx="614160" cy="1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076724" y="4007463"/>
            <a:ext cx="7040880" cy="457200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5388" y="4464663"/>
            <a:ext cx="7040880" cy="457200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30834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 Group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86500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97829" y="1176482"/>
            <a:ext cx="502920" cy="2633472"/>
          </a:xfrm>
          <a:prstGeom prst="rect">
            <a:avLst/>
          </a:prstGeom>
          <a:solidFill>
            <a:srgbClr val="24E1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5562600" cy="38099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Dmitri </a:t>
            </a:r>
            <a:r>
              <a:rPr lang="en-US" dirty="0" smtClean="0"/>
              <a:t>Mendeleev (1834-1907)</a:t>
            </a:r>
          </a:p>
          <a:p>
            <a:pPr lvl="1"/>
            <a:r>
              <a:rPr lang="en-US" dirty="0" smtClean="0"/>
              <a:t>Russian </a:t>
            </a:r>
            <a:r>
              <a:rPr lang="en-US" dirty="0"/>
              <a:t>chemistry </a:t>
            </a:r>
            <a:r>
              <a:rPr lang="en-US" dirty="0" smtClean="0"/>
              <a:t>professor</a:t>
            </a:r>
          </a:p>
          <a:p>
            <a:pPr lvl="1"/>
            <a:r>
              <a:rPr lang="en-US" dirty="0" smtClean="0"/>
              <a:t>proposed </a:t>
            </a:r>
            <a:r>
              <a:rPr lang="en-US" dirty="0"/>
              <a:t>from observation that when the elements are arranged in order </a:t>
            </a:r>
            <a:r>
              <a:rPr lang="en-US" dirty="0" smtClean="0"/>
              <a:t>of </a:t>
            </a:r>
            <a:r>
              <a:rPr lang="en-US" dirty="0"/>
              <a:t>increasing relative mass, certain sets </a:t>
            </a:r>
            <a:r>
              <a:rPr lang="en-US" dirty="0" smtClean="0"/>
              <a:t>of </a:t>
            </a:r>
            <a:r>
              <a:rPr lang="en-US" dirty="0"/>
              <a:t>properties recur </a:t>
            </a:r>
            <a:r>
              <a:rPr lang="en-US" dirty="0" smtClean="0"/>
              <a:t>periodically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GEX\Desktop\IRDVD\52036 LECTURES\Ch04\04_Pg104_UnFig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23950"/>
            <a:ext cx="3341914" cy="24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Boron Group – Group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8077200" cy="3809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Mostly metals that have silvery white appearance</a:t>
            </a:r>
          </a:p>
          <a:p>
            <a:pPr lvl="1"/>
            <a:r>
              <a:rPr lang="en-US" dirty="0"/>
              <a:t>Boron is pure black and is a metalloid</a:t>
            </a:r>
          </a:p>
          <a:p>
            <a:r>
              <a:rPr lang="en-US" dirty="0"/>
              <a:t>Most are relatively lightweight and soft</a:t>
            </a:r>
          </a:p>
          <a:p>
            <a:pPr lvl="1"/>
            <a:r>
              <a:rPr lang="en-US" dirty="0"/>
              <a:t>Boron is extremely hard</a:t>
            </a:r>
          </a:p>
          <a:p>
            <a:r>
              <a:rPr lang="en-US" dirty="0"/>
              <a:t>Solids at room temperature</a:t>
            </a:r>
          </a:p>
          <a:p>
            <a:r>
              <a:rPr lang="en-US" dirty="0"/>
              <a:t>Higher boiling </a:t>
            </a:r>
            <a:r>
              <a:rPr lang="en-US" dirty="0" smtClean="0"/>
              <a:t>point than </a:t>
            </a:r>
            <a:r>
              <a:rPr lang="en-US" dirty="0"/>
              <a:t>the alkaline earth </a:t>
            </a:r>
            <a:r>
              <a:rPr lang="en-US" dirty="0" smtClean="0"/>
              <a:t>metals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C:\Documents and Settings\GEX\Desktop\IRDVD\52036 LECTURES\Ch04\04_Pg107_UnFig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7" t="25869" r="28305" b="27492"/>
          <a:stretch/>
        </p:blipFill>
        <p:spPr bwMode="auto">
          <a:xfrm>
            <a:off x="8305800" y="1200150"/>
            <a:ext cx="609600" cy="381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5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733" r="80684" b="84751"/>
          <a:stretch/>
        </p:blipFill>
        <p:spPr bwMode="auto">
          <a:xfrm>
            <a:off x="670956" y="402330"/>
            <a:ext cx="1084521" cy="3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8200" y="858662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5270" y="1176482"/>
            <a:ext cx="502920" cy="2633472"/>
          </a:xfrm>
          <a:prstGeom prst="rect">
            <a:avLst/>
          </a:prstGeom>
          <a:solidFill>
            <a:srgbClr val="F99107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37280" r="50733" b="58552"/>
          <a:stretch/>
        </p:blipFill>
        <p:spPr bwMode="auto">
          <a:xfrm>
            <a:off x="2783823" y="1542742"/>
            <a:ext cx="1528877" cy="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483759" y="-597285"/>
            <a:ext cx="205206" cy="5019276"/>
          </a:xfrm>
          <a:prstGeom prst="rightBrace">
            <a:avLst>
              <a:gd name="adj1" fmla="val 264999"/>
              <a:gd name="adj2" fmla="val 498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5388" y="2038350"/>
            <a:ext cx="5040612" cy="1771604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682" t="79420" r="81206" b="15557"/>
          <a:stretch/>
        </p:blipFill>
        <p:spPr bwMode="auto">
          <a:xfrm>
            <a:off x="64933" y="4171950"/>
            <a:ext cx="784533" cy="1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746" t="89407" r="81206" b="4862"/>
          <a:stretch/>
        </p:blipFill>
        <p:spPr bwMode="auto">
          <a:xfrm>
            <a:off x="150119" y="4601260"/>
            <a:ext cx="614160" cy="1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076724" y="4007463"/>
            <a:ext cx="7040880" cy="457200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5388" y="4464663"/>
            <a:ext cx="7040880" cy="457200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64047" y="355198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 Group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86500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97829" y="1176482"/>
            <a:ext cx="502920" cy="2633472"/>
          </a:xfrm>
          <a:prstGeom prst="rect">
            <a:avLst/>
          </a:prstGeom>
          <a:solidFill>
            <a:srgbClr val="24E1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38900" y="39455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 Group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58000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00749" y="1176482"/>
            <a:ext cx="502920" cy="2633472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Group – Group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7924800" cy="3809999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Increase in metallic character as you go down the group</a:t>
            </a:r>
          </a:p>
          <a:p>
            <a:r>
              <a:rPr lang="en-US" sz="2800" dirty="0" smtClean="0"/>
              <a:t>Carbon </a:t>
            </a:r>
            <a:r>
              <a:rPr lang="en-US" sz="2800" dirty="0"/>
              <a:t>can be a black powder, a soft, slippery gray solid, a hard, transparent solid, or an orange red solid.</a:t>
            </a:r>
          </a:p>
          <a:p>
            <a:r>
              <a:rPr lang="en-US" sz="2800" dirty="0" smtClean="0"/>
              <a:t>Silicon </a:t>
            </a:r>
            <a:r>
              <a:rPr lang="en-US" sz="2800" dirty="0"/>
              <a:t>can be a brown powder or a shiny gray solid.</a:t>
            </a:r>
          </a:p>
          <a:p>
            <a:r>
              <a:rPr lang="en-US" sz="2800" dirty="0" smtClean="0"/>
              <a:t>Germanium </a:t>
            </a:r>
            <a:r>
              <a:rPr lang="en-US" sz="2800" dirty="0"/>
              <a:t>is a shiny gray white solid that breaks </a:t>
            </a:r>
            <a:r>
              <a:rPr lang="en-US" sz="2800" dirty="0" smtClean="0"/>
              <a:t>easily.</a:t>
            </a:r>
            <a:endParaRPr lang="en-US" sz="2800" dirty="0"/>
          </a:p>
        </p:txBody>
      </p:sp>
      <p:pic>
        <p:nvPicPr>
          <p:cNvPr id="4" name="Picture 2" descr="C:\Documents and Settings\GEX\Desktop\IRDVD\52036 LECTURES\Ch04\04_Pg107_UnFig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5" t="25840" r="22456" b="27492"/>
          <a:stretch/>
        </p:blipFill>
        <p:spPr bwMode="auto">
          <a:xfrm>
            <a:off x="8305800" y="1200150"/>
            <a:ext cx="685800" cy="37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733" r="80684" b="84751"/>
          <a:stretch/>
        </p:blipFill>
        <p:spPr bwMode="auto">
          <a:xfrm>
            <a:off x="670956" y="402330"/>
            <a:ext cx="1084521" cy="3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8200" y="858662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5270" y="1176482"/>
            <a:ext cx="502920" cy="2633472"/>
          </a:xfrm>
          <a:prstGeom prst="rect">
            <a:avLst/>
          </a:prstGeom>
          <a:solidFill>
            <a:srgbClr val="F99107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37280" r="50733" b="58552"/>
          <a:stretch/>
        </p:blipFill>
        <p:spPr bwMode="auto">
          <a:xfrm>
            <a:off x="2783823" y="1542742"/>
            <a:ext cx="1528877" cy="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483759" y="-597285"/>
            <a:ext cx="205206" cy="5019276"/>
          </a:xfrm>
          <a:prstGeom prst="rightBrace">
            <a:avLst>
              <a:gd name="adj1" fmla="val 264999"/>
              <a:gd name="adj2" fmla="val 498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5388" y="2038350"/>
            <a:ext cx="5040612" cy="1771604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682" t="79420" r="81206" b="15557"/>
          <a:stretch/>
        </p:blipFill>
        <p:spPr bwMode="auto">
          <a:xfrm>
            <a:off x="64933" y="4171950"/>
            <a:ext cx="784533" cy="1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746" t="89407" r="81206" b="4862"/>
          <a:stretch/>
        </p:blipFill>
        <p:spPr bwMode="auto">
          <a:xfrm>
            <a:off x="150119" y="4601260"/>
            <a:ext cx="614160" cy="1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076724" y="4007463"/>
            <a:ext cx="7040880" cy="457200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5388" y="4464663"/>
            <a:ext cx="7040880" cy="457200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5500" y="58446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86500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97829" y="1176482"/>
            <a:ext cx="502920" cy="2633472"/>
          </a:xfrm>
          <a:prstGeom prst="rect">
            <a:avLst/>
          </a:prstGeom>
          <a:solidFill>
            <a:srgbClr val="24E1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33109" y="42979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6852209" y="737570"/>
            <a:ext cx="5791" cy="406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00749" y="1176482"/>
            <a:ext cx="502920" cy="2633472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6313" y="620634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Pnictogen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78453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03669" y="1176482"/>
            <a:ext cx="502920" cy="2633472"/>
          </a:xfrm>
          <a:prstGeom prst="rect">
            <a:avLst/>
          </a:prstGeom>
          <a:solidFill>
            <a:srgbClr val="FF717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Pnictogen</a:t>
            </a:r>
            <a:r>
              <a:rPr lang="en-US" dirty="0" smtClean="0"/>
              <a:t> Group – Group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8305800" cy="380999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Increase in metallic character as you go down the group</a:t>
            </a:r>
          </a:p>
          <a:p>
            <a:r>
              <a:rPr lang="en-US" dirty="0" smtClean="0"/>
              <a:t>Nitrogen </a:t>
            </a:r>
            <a:r>
              <a:rPr lang="en-US" dirty="0"/>
              <a:t>is a colorless, odorless gas</a:t>
            </a:r>
          </a:p>
          <a:p>
            <a:r>
              <a:rPr lang="en-US" dirty="0" smtClean="0"/>
              <a:t>Phosphorus </a:t>
            </a:r>
            <a:r>
              <a:rPr lang="en-US" dirty="0"/>
              <a:t>can be found as a white, red, or black solid</a:t>
            </a:r>
          </a:p>
          <a:p>
            <a:r>
              <a:rPr lang="en-US" dirty="0" smtClean="0"/>
              <a:t>Arsenic </a:t>
            </a:r>
            <a:r>
              <a:rPr lang="en-US" dirty="0"/>
              <a:t>is a shiny gray solid that is brittle</a:t>
            </a:r>
          </a:p>
          <a:p>
            <a:r>
              <a:rPr lang="en-US" dirty="0" smtClean="0"/>
              <a:t>Antimony </a:t>
            </a:r>
            <a:r>
              <a:rPr lang="en-US" dirty="0"/>
              <a:t>is a shiny silver gray solid that is very brittle</a:t>
            </a:r>
          </a:p>
          <a:p>
            <a:r>
              <a:rPr lang="en-US" dirty="0" smtClean="0"/>
              <a:t>Bismuth </a:t>
            </a:r>
            <a:r>
              <a:rPr lang="en-US" dirty="0"/>
              <a:t>is a shiny gray solid that has pink cast to it. It is one of the least conductive metals.</a:t>
            </a:r>
          </a:p>
          <a:p>
            <a:endParaRPr lang="en-US" dirty="0"/>
          </a:p>
        </p:txBody>
      </p:sp>
      <p:pic>
        <p:nvPicPr>
          <p:cNvPr id="4" name="Picture 2" descr="C:\Documents and Settings\GEX\Desktop\IRDVD\52036 LECTURES\Ch04\04_Pg107_UnFig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63" t="25840" r="17338" b="27492"/>
          <a:stretch/>
        </p:blipFill>
        <p:spPr bwMode="auto">
          <a:xfrm>
            <a:off x="8382000" y="1200149"/>
            <a:ext cx="609600" cy="37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733" r="80684" b="84751"/>
          <a:stretch/>
        </p:blipFill>
        <p:spPr bwMode="auto">
          <a:xfrm>
            <a:off x="670956" y="402330"/>
            <a:ext cx="1084521" cy="3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8200" y="858662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5270" y="1176482"/>
            <a:ext cx="502920" cy="2633472"/>
          </a:xfrm>
          <a:prstGeom prst="rect">
            <a:avLst/>
          </a:prstGeom>
          <a:solidFill>
            <a:srgbClr val="F99107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37280" r="50733" b="58552"/>
          <a:stretch/>
        </p:blipFill>
        <p:spPr bwMode="auto">
          <a:xfrm>
            <a:off x="2783823" y="1542742"/>
            <a:ext cx="1528877" cy="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483759" y="-597285"/>
            <a:ext cx="205206" cy="5019276"/>
          </a:xfrm>
          <a:prstGeom prst="rightBrace">
            <a:avLst>
              <a:gd name="adj1" fmla="val 264999"/>
              <a:gd name="adj2" fmla="val 498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5388" y="2038350"/>
            <a:ext cx="5040612" cy="1771604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682" t="79420" r="81206" b="15557"/>
          <a:stretch/>
        </p:blipFill>
        <p:spPr bwMode="auto">
          <a:xfrm>
            <a:off x="64933" y="4171950"/>
            <a:ext cx="784533" cy="1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746" t="89407" r="81206" b="4862"/>
          <a:stretch/>
        </p:blipFill>
        <p:spPr bwMode="auto">
          <a:xfrm>
            <a:off x="150119" y="4601260"/>
            <a:ext cx="614160" cy="1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076724" y="4007463"/>
            <a:ext cx="7040880" cy="457200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5388" y="4464663"/>
            <a:ext cx="7040880" cy="457200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5500" y="58446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86500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097829" y="1176482"/>
            <a:ext cx="502920" cy="2633472"/>
          </a:xfrm>
          <a:prstGeom prst="rect">
            <a:avLst/>
          </a:prstGeom>
          <a:solidFill>
            <a:srgbClr val="24E10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33109" y="42979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6852209" y="737570"/>
            <a:ext cx="5791" cy="406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00749" y="1176482"/>
            <a:ext cx="502920" cy="2633472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6313" y="620634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Pnictogen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78453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03669" y="1176482"/>
            <a:ext cx="502920" cy="2633472"/>
          </a:xfrm>
          <a:prstGeom prst="rect">
            <a:avLst/>
          </a:prstGeom>
          <a:solidFill>
            <a:srgbClr val="FF717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45449" y="440975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Chalcogen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864802" y="770346"/>
            <a:ext cx="5791" cy="406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593348" y="1176482"/>
            <a:ext cx="502920" cy="2633472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3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Chalcogen</a:t>
            </a:r>
            <a:r>
              <a:rPr lang="en-US" dirty="0" smtClean="0"/>
              <a:t> Group – Group 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8229600" cy="38099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room temp, </a:t>
            </a:r>
            <a:r>
              <a:rPr lang="en-US" dirty="0" smtClean="0"/>
              <a:t>oxygen </a:t>
            </a:r>
            <a:r>
              <a:rPr lang="en-US" dirty="0"/>
              <a:t>is a clear, odorless gas, while the other elements are solids.</a:t>
            </a:r>
          </a:p>
          <a:p>
            <a:r>
              <a:rPr lang="en-US" dirty="0" smtClean="0"/>
              <a:t>Sulfur </a:t>
            </a:r>
            <a:r>
              <a:rPr lang="en-US" dirty="0"/>
              <a:t>is pale yellow, odorless, and brittle</a:t>
            </a:r>
          </a:p>
          <a:p>
            <a:r>
              <a:rPr lang="en-US" dirty="0" smtClean="0"/>
              <a:t>Selenium </a:t>
            </a:r>
            <a:r>
              <a:rPr lang="en-US" dirty="0"/>
              <a:t>can be a red powder or gray solid</a:t>
            </a:r>
          </a:p>
          <a:p>
            <a:r>
              <a:rPr lang="en-US" dirty="0" smtClean="0"/>
              <a:t>Polonium </a:t>
            </a:r>
            <a:r>
              <a:rPr lang="en-US" dirty="0"/>
              <a:t>has 27 known isotopes and all are radioactive</a:t>
            </a:r>
          </a:p>
          <a:p>
            <a:endParaRPr lang="en-US" dirty="0"/>
          </a:p>
        </p:txBody>
      </p:sp>
      <p:pic>
        <p:nvPicPr>
          <p:cNvPr id="4" name="Picture 2" descr="C:\Documents and Settings\GEX\Desktop\IRDVD\52036 LECTURES\Ch04\04_Pg107_UnFig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2" t="25840" r="12139" b="27492"/>
          <a:stretch/>
        </p:blipFill>
        <p:spPr bwMode="auto">
          <a:xfrm>
            <a:off x="8382000" y="1200150"/>
            <a:ext cx="609600" cy="37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733" r="80684" b="84751"/>
          <a:stretch/>
        </p:blipFill>
        <p:spPr bwMode="auto">
          <a:xfrm>
            <a:off x="670956" y="402330"/>
            <a:ext cx="1084521" cy="3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8200" y="858662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5270" y="1176482"/>
            <a:ext cx="502920" cy="2633472"/>
          </a:xfrm>
          <a:prstGeom prst="rect">
            <a:avLst/>
          </a:prstGeom>
          <a:solidFill>
            <a:srgbClr val="F99107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37280" r="50733" b="58552"/>
          <a:stretch/>
        </p:blipFill>
        <p:spPr bwMode="auto">
          <a:xfrm>
            <a:off x="2783823" y="1542742"/>
            <a:ext cx="1528877" cy="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483759" y="-597285"/>
            <a:ext cx="205206" cy="5019276"/>
          </a:xfrm>
          <a:prstGeom prst="rightBrace">
            <a:avLst>
              <a:gd name="adj1" fmla="val 264999"/>
              <a:gd name="adj2" fmla="val 498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5388" y="2038350"/>
            <a:ext cx="5040612" cy="1771604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682" t="79420" r="81206" b="15557"/>
          <a:stretch/>
        </p:blipFill>
        <p:spPr bwMode="auto">
          <a:xfrm>
            <a:off x="64933" y="4171950"/>
            <a:ext cx="784533" cy="1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746" t="89407" r="81206" b="4862"/>
          <a:stretch/>
        </p:blipFill>
        <p:spPr bwMode="auto">
          <a:xfrm>
            <a:off x="150119" y="4601260"/>
            <a:ext cx="614160" cy="1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076724" y="4007463"/>
            <a:ext cx="7040880" cy="457200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5388" y="4464663"/>
            <a:ext cx="7040880" cy="457200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5500" y="58446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86500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33109" y="42979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6852209" y="737570"/>
            <a:ext cx="5791" cy="406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00749" y="1176482"/>
            <a:ext cx="502920" cy="2633472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6313" y="620634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Pnictogen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78453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03669" y="1176482"/>
            <a:ext cx="502920" cy="2633472"/>
          </a:xfrm>
          <a:prstGeom prst="rect">
            <a:avLst/>
          </a:prstGeom>
          <a:solidFill>
            <a:srgbClr val="FF717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45449" y="440975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Chalcogen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864802" y="770346"/>
            <a:ext cx="5791" cy="406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06589" y="1176482"/>
            <a:ext cx="502920" cy="2633472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05196" y="662040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Halogen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382000" y="91119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96000" y="1176482"/>
            <a:ext cx="502920" cy="2633472"/>
          </a:xfrm>
          <a:prstGeom prst="rect">
            <a:avLst/>
          </a:prstGeom>
          <a:solidFill>
            <a:srgbClr val="24E105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96268" y="1176482"/>
            <a:ext cx="502920" cy="2633472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7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 – Group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6705600" cy="3809999"/>
          </a:xfrm>
        </p:spPr>
        <p:txBody>
          <a:bodyPr>
            <a:normAutofit/>
          </a:bodyPr>
          <a:lstStyle/>
          <a:p>
            <a:r>
              <a:rPr lang="en-US" dirty="0"/>
              <a:t>The halogens include fluorine, </a:t>
            </a:r>
            <a:r>
              <a:rPr lang="en-US" dirty="0" smtClean="0"/>
              <a:t>chlorine, </a:t>
            </a:r>
            <a:r>
              <a:rPr lang="en-US" dirty="0"/>
              <a:t>bromine, </a:t>
            </a:r>
            <a:r>
              <a:rPr lang="en-US" dirty="0" smtClean="0"/>
              <a:t>iodine, </a:t>
            </a:r>
            <a:r>
              <a:rPr lang="en-US" dirty="0"/>
              <a:t>and astatine.</a:t>
            </a:r>
          </a:p>
          <a:p>
            <a:endParaRPr lang="en-US" dirty="0"/>
          </a:p>
        </p:txBody>
      </p:sp>
      <p:pic>
        <p:nvPicPr>
          <p:cNvPr id="4" name="Picture 2" descr="C:\Documents and Settings\GEX\Desktop\IRDVD\52036 LECTURES\Ch04\04_Pg107_UnFigure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"/>
          <a:stretch/>
        </p:blipFill>
        <p:spPr bwMode="auto">
          <a:xfrm>
            <a:off x="6858000" y="1200150"/>
            <a:ext cx="207600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 – Group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At room temperature:</a:t>
            </a:r>
          </a:p>
          <a:p>
            <a:pPr lvl="1"/>
            <a:r>
              <a:rPr lang="en-US" dirty="0" smtClean="0"/>
              <a:t>Fluorine </a:t>
            </a:r>
            <a:r>
              <a:rPr lang="en-US" dirty="0"/>
              <a:t>is a pale yellow gas</a:t>
            </a:r>
          </a:p>
          <a:p>
            <a:pPr lvl="1"/>
            <a:r>
              <a:rPr lang="en-US" dirty="0" smtClean="0"/>
              <a:t>Chlorine </a:t>
            </a:r>
            <a:r>
              <a:rPr lang="en-US" dirty="0"/>
              <a:t>is a yellow green gas</a:t>
            </a:r>
          </a:p>
          <a:p>
            <a:pPr lvl="1"/>
            <a:r>
              <a:rPr lang="en-US" dirty="0" smtClean="0"/>
              <a:t>Bromine is </a:t>
            </a:r>
            <a:r>
              <a:rPr lang="en-US" dirty="0"/>
              <a:t>a red brown liquid</a:t>
            </a:r>
          </a:p>
          <a:p>
            <a:pPr lvl="1"/>
            <a:r>
              <a:rPr lang="en-US" dirty="0"/>
              <a:t>Iodine is a blue black solid that easily sublimes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color of each element represents its properties. </a:t>
            </a:r>
            <a:endParaRPr lang="en-US" dirty="0" smtClean="0"/>
          </a:p>
          <a:p>
            <a:pPr lvl="1"/>
            <a:r>
              <a:rPr lang="en-US" dirty="0" smtClean="0"/>
              <a:t>Notice the repeating pattern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23950"/>
            <a:ext cx="8915400" cy="92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 – Group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 diatomic molecules</a:t>
            </a:r>
            <a:endParaRPr lang="en-US" dirty="0"/>
          </a:p>
          <a:p>
            <a:r>
              <a:rPr lang="en-US" dirty="0"/>
              <a:t>React readily with alkali metals and alkaline earth metals</a:t>
            </a:r>
          </a:p>
          <a:p>
            <a:r>
              <a:rPr lang="en-US" dirty="0"/>
              <a:t>Fluorine is the most active of all of the elements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6118"/>
            <a:ext cx="9144000" cy="425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47" b="91429"/>
          <a:stretch/>
        </p:blipFill>
        <p:spPr bwMode="auto">
          <a:xfrm>
            <a:off x="0" y="0"/>
            <a:ext cx="670956" cy="44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335478" y="44097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" t="8733" r="80684" b="84751"/>
          <a:stretch/>
        </p:blipFill>
        <p:spPr bwMode="auto">
          <a:xfrm>
            <a:off x="670956" y="402330"/>
            <a:ext cx="1084521" cy="33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838200" y="858662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5270" y="1176482"/>
            <a:ext cx="502920" cy="2633472"/>
          </a:xfrm>
          <a:prstGeom prst="rect">
            <a:avLst/>
          </a:prstGeom>
          <a:solidFill>
            <a:srgbClr val="F99107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8" t="37280" r="50733" b="58552"/>
          <a:stretch/>
        </p:blipFill>
        <p:spPr bwMode="auto">
          <a:xfrm>
            <a:off x="2783823" y="1542742"/>
            <a:ext cx="1528877" cy="2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 rot="16200000">
            <a:off x="3483759" y="-597285"/>
            <a:ext cx="205206" cy="5019276"/>
          </a:xfrm>
          <a:prstGeom prst="rightBrace">
            <a:avLst>
              <a:gd name="adj1" fmla="val 264999"/>
              <a:gd name="adj2" fmla="val 4984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55388" y="2038350"/>
            <a:ext cx="5040612" cy="1771604"/>
          </a:xfrm>
          <a:prstGeom prst="rect">
            <a:avLst/>
          </a:prstGeom>
          <a:solidFill>
            <a:srgbClr val="00206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4682" t="79420" r="81206" b="15557"/>
          <a:stretch/>
        </p:blipFill>
        <p:spPr bwMode="auto">
          <a:xfrm>
            <a:off x="64933" y="4171950"/>
            <a:ext cx="784533" cy="12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7746" t="89407" r="81206" b="4862"/>
          <a:stretch/>
        </p:blipFill>
        <p:spPr bwMode="auto">
          <a:xfrm>
            <a:off x="150119" y="4601260"/>
            <a:ext cx="614160" cy="14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1076724" y="4007463"/>
            <a:ext cx="7040880" cy="457200"/>
          </a:xfrm>
          <a:prstGeom prst="rect">
            <a:avLst/>
          </a:prstGeom>
          <a:solidFill>
            <a:srgbClr val="0070C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5388" y="4464663"/>
            <a:ext cx="7040880" cy="457200"/>
          </a:xfrm>
          <a:prstGeom prst="rect">
            <a:avLst/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05500" y="58446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86500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433109" y="429793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>
          <a:xfrm>
            <a:off x="6852209" y="737570"/>
            <a:ext cx="5791" cy="406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00749" y="1176482"/>
            <a:ext cx="502920" cy="2633472"/>
          </a:xfrm>
          <a:prstGeom prst="rect">
            <a:avLst/>
          </a:prstGeom>
          <a:solidFill>
            <a:srgbClr val="FFFF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86313" y="620634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Pnictogen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378453" y="878418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03669" y="1176482"/>
            <a:ext cx="502920" cy="2633472"/>
          </a:xfrm>
          <a:prstGeom prst="rect">
            <a:avLst/>
          </a:prstGeom>
          <a:solidFill>
            <a:srgbClr val="FF7171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345449" y="440975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Chalcogen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864802" y="770346"/>
            <a:ext cx="5791" cy="4061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606589" y="1176482"/>
            <a:ext cx="502920" cy="2633472"/>
          </a:xfrm>
          <a:prstGeom prst="rect">
            <a:avLst/>
          </a:prstGeom>
          <a:solidFill>
            <a:schemeClr val="tx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805196" y="662040"/>
            <a:ext cx="984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Halogen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382000" y="91119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096000" y="1176482"/>
            <a:ext cx="502920" cy="2633472"/>
          </a:xfrm>
          <a:prstGeom prst="rect">
            <a:avLst/>
          </a:prstGeom>
          <a:solidFill>
            <a:srgbClr val="24E105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096268" y="1176482"/>
            <a:ext cx="502920" cy="2633472"/>
          </a:xfrm>
          <a:prstGeom prst="rect">
            <a:avLst/>
          </a:prstGeom>
          <a:solidFill>
            <a:schemeClr val="accent1">
              <a:lumMod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8431226" y="0"/>
            <a:ext cx="71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Noble Gases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8839200" y="483464"/>
            <a:ext cx="0" cy="2652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599188" y="738357"/>
            <a:ext cx="502920" cy="3072384"/>
          </a:xfrm>
          <a:prstGeom prst="rect">
            <a:avLst/>
          </a:prstGeom>
          <a:solidFill>
            <a:srgbClr val="AC24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8310" y="1167185"/>
            <a:ext cx="502920" cy="2633472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 – Group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6324600" cy="3809999"/>
          </a:xfrm>
        </p:spPr>
        <p:txBody>
          <a:bodyPr/>
          <a:lstStyle/>
          <a:p>
            <a:r>
              <a:rPr lang="en-US" dirty="0"/>
              <a:t>The noble gases include </a:t>
            </a:r>
            <a:r>
              <a:rPr lang="en-US" dirty="0" smtClean="0"/>
              <a:t>helium, neon, </a:t>
            </a:r>
            <a:r>
              <a:rPr lang="en-US" dirty="0"/>
              <a:t>argon, krypton, and xenon.</a:t>
            </a:r>
          </a:p>
          <a:p>
            <a:endParaRPr lang="en-US" dirty="0"/>
          </a:p>
        </p:txBody>
      </p:sp>
      <p:pic>
        <p:nvPicPr>
          <p:cNvPr id="4" name="Picture 2" descr="C:\Documents and Settings\GEX\Desktop\IRDVD\52036 LECTURES\Ch04\04_Pg106_UnFigure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"/>
          <a:stretch/>
        </p:blipFill>
        <p:spPr bwMode="auto">
          <a:xfrm>
            <a:off x="6460779" y="1200150"/>
            <a:ext cx="2683221" cy="384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 – Group 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Odorless, colorless gases</a:t>
            </a:r>
          </a:p>
          <a:p>
            <a:r>
              <a:rPr lang="en-US" dirty="0"/>
              <a:t>Lower boiling and melting points than other groups</a:t>
            </a:r>
          </a:p>
          <a:p>
            <a:r>
              <a:rPr lang="en-US" dirty="0"/>
              <a:t>Monoatomic</a:t>
            </a:r>
          </a:p>
          <a:p>
            <a:r>
              <a:rPr lang="en-US" dirty="0"/>
              <a:t>Mostly inert (don’t react)</a:t>
            </a:r>
          </a:p>
          <a:p>
            <a:endParaRPr lang="en-US" dirty="0"/>
          </a:p>
        </p:txBody>
      </p:sp>
      <p:sp>
        <p:nvSpPr>
          <p:cNvPr id="6" name="5-Point Star 5">
            <a:hlinkClick r:id="rId2"/>
          </p:cNvPr>
          <p:cNvSpPr/>
          <p:nvPr/>
        </p:nvSpPr>
        <p:spPr>
          <a:xfrm>
            <a:off x="8839200" y="4857750"/>
            <a:ext cx="228600" cy="228600"/>
          </a:xfrm>
          <a:prstGeom prst="star5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which group or family does each element belong?</a:t>
            </a:r>
          </a:p>
          <a:p>
            <a:pPr lvl="1"/>
            <a:r>
              <a:rPr lang="en-US" dirty="0" smtClean="0"/>
              <a:t>Mg</a:t>
            </a:r>
          </a:p>
          <a:p>
            <a:pPr lvl="1"/>
            <a:r>
              <a:rPr lang="en-US" dirty="0" smtClean="0"/>
              <a:t>N</a:t>
            </a:r>
          </a:p>
          <a:p>
            <a:pPr lvl="1"/>
            <a:r>
              <a:rPr lang="en-US" dirty="0" smtClean="0"/>
              <a:t>K</a:t>
            </a:r>
          </a:p>
          <a:p>
            <a:pPr lvl="1"/>
            <a:r>
              <a:rPr lang="en-US" dirty="0" smtClean="0"/>
              <a:t>Br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4953000" cy="38099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900" dirty="0" smtClean="0"/>
              <a:t>We </a:t>
            </a:r>
            <a:r>
              <a:rPr lang="en-US" sz="3900" dirty="0"/>
              <a:t>arrange them in rows so that similar properties align in the same vertical columns. This figure is similar to Mendeleev’s first periodic table.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95" y="1200150"/>
            <a:ext cx="4014775" cy="384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82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Mendeleev’s periodic law was based on observation.</a:t>
            </a:r>
          </a:p>
          <a:p>
            <a:pPr lvl="1"/>
            <a:r>
              <a:rPr lang="en-US" dirty="0"/>
              <a:t>Like all scientific laws, the periodic law summarized many observations but did not give the underlying reason for the </a:t>
            </a:r>
            <a:r>
              <a:rPr lang="en-US" dirty="0" smtClean="0"/>
              <a:t>observation</a:t>
            </a:r>
          </a:p>
          <a:p>
            <a:pPr lvl="2"/>
            <a:r>
              <a:rPr lang="en-US" dirty="0" smtClean="0"/>
              <a:t>only </a:t>
            </a:r>
            <a:r>
              <a:rPr lang="en-US" dirty="0"/>
              <a:t>theories do </a:t>
            </a:r>
            <a:r>
              <a:rPr lang="en-US" dirty="0" smtClean="0"/>
              <a:t>that!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Group / Family: </a:t>
            </a:r>
            <a:r>
              <a:rPr lang="en-US" dirty="0"/>
              <a:t>a vertical column in the periodic table.</a:t>
            </a:r>
          </a:p>
          <a:p>
            <a:pPr lvl="1"/>
            <a:r>
              <a:rPr lang="en-US" dirty="0"/>
              <a:t>Elements within groups have similar properties.</a:t>
            </a:r>
          </a:p>
          <a:p>
            <a:r>
              <a:rPr lang="en-US" b="1" dirty="0"/>
              <a:t>Period / Row: </a:t>
            </a:r>
            <a:r>
              <a:rPr lang="en-US" dirty="0"/>
              <a:t>Horizontal rows on the periodic table.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Periodic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00150"/>
            <a:ext cx="8991600" cy="3733800"/>
          </a:xfrm>
        </p:spPr>
        <p:txBody>
          <a:bodyPr>
            <a:normAutofit/>
          </a:bodyPr>
          <a:lstStyle/>
          <a:p>
            <a:r>
              <a:rPr lang="en-US" dirty="0"/>
              <a:t>The elements in the periodic table can be broadly classified as metals, nonmetals, and metalloids.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GEX\Desktop\IRDVD\52036 LECTURES\Ch04\04_12_Figur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3"/>
          <a:stretch/>
        </p:blipFill>
        <p:spPr bwMode="auto">
          <a:xfrm>
            <a:off x="105100" y="0"/>
            <a:ext cx="8933801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1932</TotalTime>
  <Words>1017</Words>
  <Application>Microsoft Office PowerPoint</Application>
  <PresentationFormat>On-screen Show (16:9)</PresentationFormat>
  <Paragraphs>155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Corbel</vt:lpstr>
      <vt:lpstr>Times New Roman</vt:lpstr>
      <vt:lpstr>Wingdings</vt:lpstr>
      <vt:lpstr>Wingdings 2</vt:lpstr>
      <vt:lpstr>Wingdings 3</vt:lpstr>
      <vt:lpstr>Module</vt:lpstr>
      <vt:lpstr>Section 4: The Periodic Table</vt:lpstr>
      <vt:lpstr>Learning Goals</vt:lpstr>
      <vt:lpstr>Periodic Table</vt:lpstr>
      <vt:lpstr>Periodic Table</vt:lpstr>
      <vt:lpstr>Periodic Table</vt:lpstr>
      <vt:lpstr>Periodic Table</vt:lpstr>
      <vt:lpstr>Periodic Table</vt:lpstr>
      <vt:lpstr>Periodic Table</vt:lpstr>
      <vt:lpstr>PowerPoint Presentation</vt:lpstr>
      <vt:lpstr>Metals</vt:lpstr>
      <vt:lpstr>Metals</vt:lpstr>
      <vt:lpstr>Nonmetals</vt:lpstr>
      <vt:lpstr>Nonmetals</vt:lpstr>
      <vt:lpstr>Metalloids</vt:lpstr>
      <vt:lpstr>Metalloids</vt:lpstr>
      <vt:lpstr>Metalloids</vt:lpstr>
      <vt:lpstr>Practice</vt:lpstr>
      <vt:lpstr>Groups</vt:lpstr>
      <vt:lpstr>PowerPoint Presentation</vt:lpstr>
      <vt:lpstr>PowerPoint Presentation</vt:lpstr>
      <vt:lpstr>Alkali Metals – Group 1</vt:lpstr>
      <vt:lpstr>Alkali Metals – Group 1</vt:lpstr>
      <vt:lpstr>PowerPoint Presentation</vt:lpstr>
      <vt:lpstr>Alkaline Earth Metals – Group 2</vt:lpstr>
      <vt:lpstr>Alkaline Earth Metals – Group 2</vt:lpstr>
      <vt:lpstr>PowerPoint Presentation</vt:lpstr>
      <vt:lpstr>Transition Metals – Groups 3-12</vt:lpstr>
      <vt:lpstr>Transition Metals – Groups 3-12</vt:lpstr>
      <vt:lpstr>PowerPoint Presentation</vt:lpstr>
      <vt:lpstr>Boron Group – Group 13</vt:lpstr>
      <vt:lpstr>PowerPoint Presentation</vt:lpstr>
      <vt:lpstr>Carbon Group – Group 14</vt:lpstr>
      <vt:lpstr>PowerPoint Presentation</vt:lpstr>
      <vt:lpstr>Pnictogen Group – Group 15</vt:lpstr>
      <vt:lpstr>PowerPoint Presentation</vt:lpstr>
      <vt:lpstr>Chalcogen Group – Group 16</vt:lpstr>
      <vt:lpstr>PowerPoint Presentation</vt:lpstr>
      <vt:lpstr>Halogens – Group 17</vt:lpstr>
      <vt:lpstr>Halogens – Group 17</vt:lpstr>
      <vt:lpstr>Halogens – Group 17</vt:lpstr>
      <vt:lpstr>PowerPoint Presentation</vt:lpstr>
      <vt:lpstr>Noble Gases – Group 18</vt:lpstr>
      <vt:lpstr>Noble Gases – Group 18</vt:lpstr>
      <vt:lpstr>Practice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Chemistry</dc:title>
  <dc:creator>Jennifer</dc:creator>
  <cp:lastModifiedBy>Windows User</cp:lastModifiedBy>
  <cp:revision>180</cp:revision>
  <cp:lastPrinted>2014-09-05T13:42:29Z</cp:lastPrinted>
  <dcterms:created xsi:type="dcterms:W3CDTF">2013-08-28T00:12:30Z</dcterms:created>
  <dcterms:modified xsi:type="dcterms:W3CDTF">2018-11-30T00:18:37Z</dcterms:modified>
</cp:coreProperties>
</file>